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3" r:id="rId16"/>
    <p:sldId id="271" r:id="rId17"/>
    <p:sldId id="272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9E950-3F94-4E32-8259-A068047C94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DB42E4-4832-4D4D-8136-4FB4D3BD26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3C205-4545-4B70-BBEE-4A017D3E2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EB3B-D54D-4BCC-8A96-2852A6E37ABA}" type="datetimeFigureOut">
              <a:rPr lang="en-CA" smtClean="0"/>
              <a:t>2022-03-23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0D2BD-9C55-4281-98FB-00B6059AC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0D1DD-F9ED-4082-BF12-4CDE6D985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EB01-DE24-436F-A6D9-76C650F8B6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086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EA59A-69B3-4EE3-9C5A-83620B025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665F57-A53F-4306-BB89-415CDDC99B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47463-8190-44AE-ABED-A01944514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EB3B-D54D-4BCC-8A96-2852A6E37ABA}" type="datetimeFigureOut">
              <a:rPr lang="en-CA" smtClean="0"/>
              <a:t>2022-03-23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B1698-4E5D-44ED-B176-3C4C059F2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07B22-9294-4ADD-A62B-32490E2DE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EB01-DE24-436F-A6D9-76C650F8B6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0939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3B2259-5D4F-4163-95C8-063ED536D7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1C5062-69AB-428B-B7C3-044541EB8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36564-6F10-4248-B369-8A56BB182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EB3B-D54D-4BCC-8A96-2852A6E37ABA}" type="datetimeFigureOut">
              <a:rPr lang="en-CA" smtClean="0"/>
              <a:t>2022-03-23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DD2CA-0023-4B90-B441-76C64B655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6CD81-5C37-4542-8168-259930127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EB01-DE24-436F-A6D9-76C650F8B6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3594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1055B-8AA0-44BF-9947-96E824172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96462-88A5-465F-9C15-2915016F4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037DD-CEBD-48C4-8808-AEB5AE975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EB3B-D54D-4BCC-8A96-2852A6E37ABA}" type="datetimeFigureOut">
              <a:rPr lang="en-CA" smtClean="0"/>
              <a:t>2022-03-23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47998-D5A2-4CBB-9366-D40BBC56B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73EED-1936-4302-9F81-59C328DBF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EB01-DE24-436F-A6D9-76C650F8B6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0012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7CDBC-7C80-4AD0-B788-3F25E1CA2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FCAD7-FE89-428A-8C43-8CB1B3C13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56FCB-CDE9-415C-9781-FB9FFFEEA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EB3B-D54D-4BCC-8A96-2852A6E37ABA}" type="datetimeFigureOut">
              <a:rPr lang="en-CA" smtClean="0"/>
              <a:t>2022-03-23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E93FF-97DD-43AB-86BB-BACAFDBD1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73146-26EF-4FC1-84BB-CA940FBA9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EB01-DE24-436F-A6D9-76C650F8B6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886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C06C1-3CA7-4DD3-837F-E6CA54BAD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14136-484E-4FD4-9B32-82C96A2419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BA3D8D-4F82-4808-9DF6-BF28B33FC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46CFB3-B351-4E62-8022-A5EBA91DB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EB3B-D54D-4BCC-8A96-2852A6E37ABA}" type="datetimeFigureOut">
              <a:rPr lang="en-CA" smtClean="0"/>
              <a:t>2022-03-23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9D0E63-6746-4477-BA00-917054048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5DDA9-9036-415A-8973-7A82FEA1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EB01-DE24-436F-A6D9-76C650F8B6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519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A4F0A-0251-4884-9AAA-26777DF61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20A13-BC79-48CC-8C19-97DC209BA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D0A0F0-9939-45E3-8444-1389E6461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3C5AAA-22BC-4C35-8658-C7BCE815BB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D7CD5C-2452-47E7-BB43-A94CC36250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159D9D-5B95-44AC-BC35-E042ED8A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EB3B-D54D-4BCC-8A96-2852A6E37ABA}" type="datetimeFigureOut">
              <a:rPr lang="en-CA" smtClean="0"/>
              <a:t>2022-03-23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625DA2-D12E-4DF6-80E7-5C31556D0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B89AE8-027D-4F07-9E62-5D4B0D3E1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EB01-DE24-436F-A6D9-76C650F8B6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039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731E5-95AD-496A-9E65-1B5C1C5A4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4FE65B-F801-45AB-AECE-BD4415043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EB3B-D54D-4BCC-8A96-2852A6E37ABA}" type="datetimeFigureOut">
              <a:rPr lang="en-CA" smtClean="0"/>
              <a:t>2022-03-23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DFCCA6-0504-41BA-B755-39EA1E337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AEB964-2704-487A-AC40-51CD01C8B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EB01-DE24-436F-A6D9-76C650F8B6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224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ADFAE6-CC4E-4297-82B0-DE96C629F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EB3B-D54D-4BCC-8A96-2852A6E37ABA}" type="datetimeFigureOut">
              <a:rPr lang="en-CA" smtClean="0"/>
              <a:t>2022-03-23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402A2A-22B0-4228-8152-3E79E032B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77392-767E-44C2-9C1C-C1A31A59A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EB01-DE24-436F-A6D9-76C650F8B6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0011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8D2DF-F284-4F3D-8B09-6F7AD1032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6F435-F18F-44E8-94CD-3294ABF0A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AF2ABC-3B48-4D26-854C-988403F410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260DC7-C58B-4768-8921-4F6CE729E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EB3B-D54D-4BCC-8A96-2852A6E37ABA}" type="datetimeFigureOut">
              <a:rPr lang="en-CA" smtClean="0"/>
              <a:t>2022-03-23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3DE499-D86B-4873-A680-27B3367A6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C494E0-F6C1-49B2-A7BD-FDC8E18DE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EB01-DE24-436F-A6D9-76C650F8B6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335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C624B-CD59-43D8-8981-E0DAE0DEA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0BF5E5-BE3C-4207-B0FE-152C58C299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0AEF63-0F95-4AD3-A0C4-1F57C3814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5CFFB1-0657-4D58-8E08-A6ACBBA64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EB3B-D54D-4BCC-8A96-2852A6E37ABA}" type="datetimeFigureOut">
              <a:rPr lang="en-CA" smtClean="0"/>
              <a:t>2022-03-23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673EC0-F739-45ED-B0AF-4CB3520CE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05EC2-C94A-4E9A-B8FB-0CF456366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EB01-DE24-436F-A6D9-76C650F8B6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472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80E7DB-BA6F-4059-AD16-3355EF6C1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15ED3-E844-4466-92AB-089BF072C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86E76-439E-41ED-9016-5E8010C801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0EB3B-D54D-4BCC-8A96-2852A6E37ABA}" type="datetimeFigureOut">
              <a:rPr lang="en-CA" smtClean="0"/>
              <a:t>2022-03-23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79E55-FA09-454A-8438-53BE8FF266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DEF1D-F937-472B-8BFA-B032979B1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6EB01-DE24-436F-A6D9-76C650F8B6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420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E7963-D0FF-4FF1-8C2F-A3082FDDF8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Lab Skills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20CAB6-7724-484B-8D32-DB373DA35A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0510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FADA-297B-4D29-8EDC-110F8E449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Parallax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7EBAD-2706-42CD-9B34-4E8494636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Try This!</a:t>
            </a:r>
          </a:p>
          <a:p>
            <a:pPr lvl="1"/>
            <a:r>
              <a:rPr lang="en-CA" sz="3200" dirty="0"/>
              <a:t>Close one eye</a:t>
            </a:r>
          </a:p>
          <a:p>
            <a:pPr lvl="1"/>
            <a:r>
              <a:rPr lang="en-CA" sz="3200" dirty="0"/>
              <a:t>Take both index fingers and hole one in front of the other so the one in front eclipses the one in the rear</a:t>
            </a:r>
          </a:p>
          <a:p>
            <a:pPr lvl="1"/>
            <a:r>
              <a:rPr lang="en-CA" sz="3200" dirty="0"/>
              <a:t>Now move your head and see what happens!</a:t>
            </a:r>
          </a:p>
          <a:p>
            <a:r>
              <a:rPr lang="en-CA" sz="3600" dirty="0"/>
              <a:t>The moving your head affects the alignment of the scale and the point we are aligning to</a:t>
            </a:r>
          </a:p>
        </p:txBody>
      </p:sp>
    </p:spTree>
    <p:extLst>
      <p:ext uri="{BB962C8B-B14F-4D97-AF65-F5344CB8AC3E}">
        <p14:creationId xmlns:p14="http://schemas.microsoft.com/office/powerpoint/2010/main" val="1705220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A5ED-E0E5-4EFD-AD83-F7A22C905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Ways to Reduce Parallax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54AB6-0C4C-45E1-A16F-C1822A39F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Reduce the distance between the scale and the point we are aligning to</a:t>
            </a:r>
          </a:p>
          <a:p>
            <a:pPr lvl="1"/>
            <a:r>
              <a:rPr lang="en-CA" sz="3200" dirty="0"/>
              <a:t>For a thick meter stick, rotate the stick so the scale is next to the point you are aligning to</a:t>
            </a:r>
          </a:p>
          <a:p>
            <a:r>
              <a:rPr lang="en-CA" sz="3600" dirty="0"/>
              <a:t>Find a reference point to help ensure that you are looking straight on to the scale</a:t>
            </a:r>
          </a:p>
          <a:p>
            <a:pPr lvl="1"/>
            <a:r>
              <a:rPr lang="en-CA" sz="3200" dirty="0"/>
              <a:t>Hooke’s Law Apparatus</a:t>
            </a:r>
          </a:p>
        </p:txBody>
      </p:sp>
    </p:spTree>
    <p:extLst>
      <p:ext uri="{BB962C8B-B14F-4D97-AF65-F5344CB8AC3E}">
        <p14:creationId xmlns:p14="http://schemas.microsoft.com/office/powerpoint/2010/main" val="305373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51EF1-97FB-4E01-B8BE-5FEA22CDF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Precision and Accuracy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28C3D-1D09-4C14-B7F7-28D263F94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/>
              <a:t>Precision and accuracy are independent but both limit our measurement</a:t>
            </a:r>
          </a:p>
          <a:p>
            <a:pPr lvl="1"/>
            <a:r>
              <a:rPr lang="en-CA" sz="3600" dirty="0"/>
              <a:t>One of the two will be the limit of our measurement</a:t>
            </a:r>
          </a:p>
          <a:p>
            <a:pPr lvl="1"/>
            <a:r>
              <a:rPr lang="en-CA" sz="3600" dirty="0"/>
              <a:t>We need to decide which one is</a:t>
            </a:r>
          </a:p>
        </p:txBody>
      </p:sp>
    </p:spTree>
    <p:extLst>
      <p:ext uri="{BB962C8B-B14F-4D97-AF65-F5344CB8AC3E}">
        <p14:creationId xmlns:p14="http://schemas.microsoft.com/office/powerpoint/2010/main" val="686617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4802E-4663-4C57-B661-A2C6F3EC6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Precision and Accuracy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D7D74-F7AC-412C-A3CC-36B3992DD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We quote both precision and accuracy as an interval (plus or minus an amount)</a:t>
            </a:r>
          </a:p>
          <a:p>
            <a:pPr lvl="1"/>
            <a:r>
              <a:rPr lang="en-CA" sz="3200" dirty="0"/>
              <a:t>The width of the interval is the precision or accuracy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E09C097-1B42-46BB-B55D-D4FF8E4F1B4D}"/>
              </a:ext>
            </a:extLst>
          </p:cNvPr>
          <p:cNvGrpSpPr/>
          <p:nvPr/>
        </p:nvGrpSpPr>
        <p:grpSpPr>
          <a:xfrm>
            <a:off x="3064510" y="4582037"/>
            <a:ext cx="6062980" cy="1659255"/>
            <a:chOff x="0" y="73560"/>
            <a:chExt cx="3418403" cy="822788"/>
          </a:xfrm>
        </p:grpSpPr>
        <p:sp>
          <p:nvSpPr>
            <p:cNvPr id="23" name="Text Box 3">
              <a:extLst>
                <a:ext uri="{FF2B5EF4-FFF2-40B4-BE49-F238E27FC236}">
                  <a16:creationId xmlns:a16="http://schemas.microsoft.com/office/drawing/2014/main" id="{171095AD-84C3-4278-94BF-C13C0644EE70}"/>
                </a:ext>
              </a:extLst>
            </p:cNvPr>
            <p:cNvSpPr txBox="1"/>
            <p:nvPr/>
          </p:nvSpPr>
          <p:spPr>
            <a:xfrm>
              <a:off x="1287709" y="73560"/>
              <a:ext cx="1023711" cy="251308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</a:t>
              </a:r>
              <a:r>
                <a:rPr lang="en-CA" sz="24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alue</a:t>
              </a:r>
              <a:endPara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 Box 6">
              <a:extLst>
                <a:ext uri="{FF2B5EF4-FFF2-40B4-BE49-F238E27FC236}">
                  <a16:creationId xmlns:a16="http://schemas.microsoft.com/office/drawing/2014/main" id="{C23440C2-4DFF-4351-AA87-CB9D2766BA82}"/>
                </a:ext>
              </a:extLst>
            </p:cNvPr>
            <p:cNvSpPr txBox="1"/>
            <p:nvPr/>
          </p:nvSpPr>
          <p:spPr>
            <a:xfrm>
              <a:off x="2260798" y="100804"/>
              <a:ext cx="319636" cy="224059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CA" sz="2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</a:t>
              </a:r>
              <a:endParaRPr lang="en-CA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4BE13E39-E3E8-442E-86C9-29BABE11FD34}"/>
                </a:ext>
              </a:extLst>
            </p:cNvPr>
            <p:cNvGrpSpPr/>
            <p:nvPr/>
          </p:nvGrpSpPr>
          <p:grpSpPr>
            <a:xfrm>
              <a:off x="0" y="120924"/>
              <a:ext cx="3418403" cy="775424"/>
              <a:chOff x="0" y="73590"/>
              <a:chExt cx="3418403" cy="775424"/>
            </a:xfrm>
          </p:grpSpPr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5C0BB8FF-6F83-4419-95D2-4ECD1B18E74E}"/>
                  </a:ext>
                </a:extLst>
              </p:cNvPr>
              <p:cNvGrpSpPr/>
              <p:nvPr/>
            </p:nvGrpSpPr>
            <p:grpSpPr>
              <a:xfrm>
                <a:off x="0" y="73590"/>
                <a:ext cx="3418403" cy="489528"/>
                <a:chOff x="0" y="73590"/>
                <a:chExt cx="3418403" cy="489528"/>
              </a:xfrm>
            </p:grpSpPr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3A8B60C3-C14D-48E3-8B69-8027671E42BD}"/>
                    </a:ext>
                  </a:extLst>
                </p:cNvPr>
                <p:cNvCxnSpPr/>
                <p:nvPr/>
              </p:nvCxnSpPr>
              <p:spPr>
                <a:xfrm flipH="1">
                  <a:off x="2353056" y="224028"/>
                  <a:ext cx="0" cy="13584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9" name="Group 28">
                  <a:extLst>
                    <a:ext uri="{FF2B5EF4-FFF2-40B4-BE49-F238E27FC236}">
                      <a16:creationId xmlns:a16="http://schemas.microsoft.com/office/drawing/2014/main" id="{6D7F565B-768D-443C-BE6C-F5EEEEB874AC}"/>
                    </a:ext>
                  </a:extLst>
                </p:cNvPr>
                <p:cNvGrpSpPr/>
                <p:nvPr/>
              </p:nvGrpSpPr>
              <p:grpSpPr>
                <a:xfrm>
                  <a:off x="0" y="73590"/>
                  <a:ext cx="3418403" cy="489528"/>
                  <a:chOff x="0" y="73590"/>
                  <a:chExt cx="3418403" cy="489528"/>
                </a:xfrm>
              </p:grpSpPr>
              <p:grpSp>
                <p:nvGrpSpPr>
                  <p:cNvPr id="30" name="Group 29">
                    <a:extLst>
                      <a:ext uri="{FF2B5EF4-FFF2-40B4-BE49-F238E27FC236}">
                        <a16:creationId xmlns:a16="http://schemas.microsoft.com/office/drawing/2014/main" id="{207FE97D-B2FE-4D07-8080-C79EE466A19B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73590"/>
                    <a:ext cx="3418403" cy="231210"/>
                    <a:chOff x="0" y="73590"/>
                    <a:chExt cx="3418403" cy="231210"/>
                  </a:xfrm>
                </p:grpSpPr>
                <p:cxnSp>
                  <p:nvCxnSpPr>
                    <p:cNvPr id="35" name="Straight Connector 34">
                      <a:extLst>
                        <a:ext uri="{FF2B5EF4-FFF2-40B4-BE49-F238E27FC236}">
                          <a16:creationId xmlns:a16="http://schemas.microsoft.com/office/drawing/2014/main" id="{FE47E259-E01E-4262-8D47-EACEBAB178CB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0" y="304800"/>
                      <a:ext cx="3418403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6" name="Text Box 8">
                      <a:extLst>
                        <a:ext uri="{FF2B5EF4-FFF2-40B4-BE49-F238E27FC236}">
                          <a16:creationId xmlns:a16="http://schemas.microsoft.com/office/drawing/2014/main" id="{3519964F-2DD7-45D9-92CA-DC509A8EC2E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58635" y="73590"/>
                      <a:ext cx="301239" cy="224059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31" name="Group 30">
                    <a:extLst>
                      <a:ext uri="{FF2B5EF4-FFF2-40B4-BE49-F238E27FC236}">
                        <a16:creationId xmlns:a16="http://schemas.microsoft.com/office/drawing/2014/main" id="{44893E0E-E110-49D9-9980-118FC3E1D6B3}"/>
                      </a:ext>
                    </a:extLst>
                  </p:cNvPr>
                  <p:cNvGrpSpPr/>
                  <p:nvPr/>
                </p:nvGrpSpPr>
                <p:grpSpPr>
                  <a:xfrm>
                    <a:off x="733044" y="247650"/>
                    <a:ext cx="1598146" cy="315468"/>
                    <a:chOff x="0" y="0"/>
                    <a:chExt cx="1598146" cy="315468"/>
                  </a:xfrm>
                </p:grpSpPr>
                <p:sp>
                  <p:nvSpPr>
                    <p:cNvPr id="32" name="Oval 31">
                      <a:extLst>
                        <a:ext uri="{FF2B5EF4-FFF2-40B4-BE49-F238E27FC236}">
                          <a16:creationId xmlns:a16="http://schemas.microsoft.com/office/drawing/2014/main" id="{684965A2-FCED-40DB-A64D-E5A3E3DD2A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1426" y="0"/>
                      <a:ext cx="93862" cy="9386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CA"/>
                    </a:p>
                  </p:txBody>
                </p:sp>
                <p:cxnSp>
                  <p:nvCxnSpPr>
                    <p:cNvPr id="33" name="Straight Connector 32">
                      <a:extLst>
                        <a:ext uri="{FF2B5EF4-FFF2-40B4-BE49-F238E27FC236}">
                          <a16:creationId xmlns:a16="http://schemas.microsoft.com/office/drawing/2014/main" id="{BB0A96E4-D4EC-4A05-87F4-313A0CAC322B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0" y="0"/>
                      <a:ext cx="0" cy="12414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Straight Arrow Connector 33">
                      <a:extLst>
                        <a:ext uri="{FF2B5EF4-FFF2-40B4-BE49-F238E27FC236}">
                          <a16:creationId xmlns:a16="http://schemas.microsoft.com/office/drawing/2014/main" id="{4FEE5C42-29C2-434E-AFAB-ACF580F2F1F5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32766" y="315468"/>
                      <a:ext cx="1565380" cy="0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headEnd type="triangle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sp>
            <p:nvSpPr>
              <p:cNvPr id="27" name="Text Box 10">
                <a:extLst>
                  <a:ext uri="{FF2B5EF4-FFF2-40B4-BE49-F238E27FC236}">
                    <a16:creationId xmlns:a16="http://schemas.microsoft.com/office/drawing/2014/main" id="{9CD69602-8B0F-411E-ADE7-4E9F8D457EBC}"/>
                  </a:ext>
                </a:extLst>
              </p:cNvPr>
              <p:cNvSpPr txBox="1"/>
              <p:nvPr/>
            </p:nvSpPr>
            <p:spPr>
              <a:xfrm>
                <a:off x="1234604" y="547779"/>
                <a:ext cx="642648" cy="301235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CA" sz="2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Interval</a:t>
                </a:r>
                <a:endParaRPr lang="en-CA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19610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CFE8A-55CB-41EF-B96E-10619A98A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Precision and Accuracy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315A3-3963-4179-90CD-CA3AC4A7E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Accuracy is how close we are to the measurement</a:t>
            </a:r>
          </a:p>
          <a:p>
            <a:pPr lvl="1"/>
            <a:r>
              <a:rPr lang="en-CA" sz="3200" dirty="0"/>
              <a:t>This creates an interval around the actual value </a:t>
            </a:r>
          </a:p>
          <a:p>
            <a:pPr lvl="1"/>
            <a:r>
              <a:rPr lang="en-CA" sz="3200" dirty="0"/>
              <a:t>Somewhere in this interval our measurement will lie</a:t>
            </a:r>
          </a:p>
          <a:p>
            <a:r>
              <a:rPr lang="en-CA" sz="3600" dirty="0"/>
              <a:t>The interval created from precision is caused from our inability to read any more values</a:t>
            </a:r>
          </a:p>
          <a:p>
            <a:pPr lvl="1"/>
            <a:r>
              <a:rPr lang="en-CA" sz="3200" dirty="0"/>
              <a:t>The width of the interval is half the width between adjacent markings on the scale</a:t>
            </a:r>
          </a:p>
        </p:txBody>
      </p:sp>
    </p:spTree>
    <p:extLst>
      <p:ext uri="{BB962C8B-B14F-4D97-AF65-F5344CB8AC3E}">
        <p14:creationId xmlns:p14="http://schemas.microsoft.com/office/powerpoint/2010/main" val="3576782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37264-8E30-4D0B-845C-8EB16B1C5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This Looks Like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68745-0DC9-4C30-90EF-9C01CD8E0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The blue dot will be within the interval around the red dot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3A4836E-B2E2-4D18-8F26-DBD7B3BE9C7B}"/>
              </a:ext>
            </a:extLst>
          </p:cNvPr>
          <p:cNvGrpSpPr/>
          <p:nvPr/>
        </p:nvGrpSpPr>
        <p:grpSpPr>
          <a:xfrm>
            <a:off x="2155360" y="3541493"/>
            <a:ext cx="7336155" cy="2729230"/>
            <a:chOff x="0" y="0"/>
            <a:chExt cx="7336155" cy="2729554"/>
          </a:xfrm>
        </p:grpSpPr>
        <p:sp>
          <p:nvSpPr>
            <p:cNvPr id="5" name="Text Box 24">
              <a:extLst>
                <a:ext uri="{FF2B5EF4-FFF2-40B4-BE49-F238E27FC236}">
                  <a16:creationId xmlns:a16="http://schemas.microsoft.com/office/drawing/2014/main" id="{3D152D61-B651-42A2-BC33-7C2F0B455074}"/>
                </a:ext>
              </a:extLst>
            </p:cNvPr>
            <p:cNvSpPr txBox="1"/>
            <p:nvPr/>
          </p:nvSpPr>
          <p:spPr>
            <a:xfrm>
              <a:off x="1799705" y="1203267"/>
              <a:ext cx="327073" cy="451853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CA" sz="2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</a:t>
              </a:r>
              <a:endParaRPr lang="en-CA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74382C0-1059-4F6E-BAD7-10DF113158E8}"/>
                </a:ext>
              </a:extLst>
            </p:cNvPr>
            <p:cNvGrpSpPr/>
            <p:nvPr/>
          </p:nvGrpSpPr>
          <p:grpSpPr>
            <a:xfrm>
              <a:off x="0" y="0"/>
              <a:ext cx="7336155" cy="2729554"/>
              <a:chOff x="0" y="0"/>
              <a:chExt cx="7336155" cy="2729554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A474CECD-A905-4CD0-8DA3-3D67738F4257}"/>
                  </a:ext>
                </a:extLst>
              </p:cNvPr>
              <p:cNvGrpSpPr/>
              <p:nvPr/>
            </p:nvGrpSpPr>
            <p:grpSpPr>
              <a:xfrm>
                <a:off x="220287" y="1242752"/>
                <a:ext cx="1942465" cy="1486802"/>
                <a:chOff x="0" y="0"/>
                <a:chExt cx="1942465" cy="1486802"/>
              </a:xfrm>
            </p:grpSpPr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940A67FB-4549-491A-990C-74DC6F5E9F0B}"/>
                    </a:ext>
                  </a:extLst>
                </p:cNvPr>
                <p:cNvCxnSpPr/>
                <p:nvPr/>
              </p:nvCxnSpPr>
              <p:spPr>
                <a:xfrm>
                  <a:off x="266819" y="282012"/>
                  <a:ext cx="0" cy="25035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8" name="Group 27">
                  <a:extLst>
                    <a:ext uri="{FF2B5EF4-FFF2-40B4-BE49-F238E27FC236}">
                      <a16:creationId xmlns:a16="http://schemas.microsoft.com/office/drawing/2014/main" id="{8EDBAB84-E256-4E00-A009-A2C151DA3866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1942465" cy="1486802"/>
                  <a:chOff x="0" y="0"/>
                  <a:chExt cx="1942465" cy="1486802"/>
                </a:xfrm>
              </p:grpSpPr>
              <p:sp>
                <p:nvSpPr>
                  <p:cNvPr id="29" name="Oval 28">
                    <a:extLst>
                      <a:ext uri="{FF2B5EF4-FFF2-40B4-BE49-F238E27FC236}">
                        <a16:creationId xmlns:a16="http://schemas.microsoft.com/office/drawing/2014/main" id="{31874B2D-BCC1-4E82-8AC7-A98A89AE442D}"/>
                      </a:ext>
                    </a:extLst>
                  </p:cNvPr>
                  <p:cNvSpPr/>
                  <p:nvPr/>
                </p:nvSpPr>
                <p:spPr>
                  <a:xfrm>
                    <a:off x="886864" y="330438"/>
                    <a:ext cx="167819" cy="165952"/>
                  </a:xfrm>
                  <a:prstGeom prst="ellipse">
                    <a:avLst/>
                  </a:prstGeom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CA"/>
                  </a:p>
                </p:txBody>
              </p:sp>
              <p:sp>
                <p:nvSpPr>
                  <p:cNvPr id="30" name="Text Box 18">
                    <a:extLst>
                      <a:ext uri="{FF2B5EF4-FFF2-40B4-BE49-F238E27FC236}">
                        <a16:creationId xmlns:a16="http://schemas.microsoft.com/office/drawing/2014/main" id="{EE401F7F-C3C6-4FFA-837A-2D247C48CEC9}"/>
                      </a:ext>
                    </a:extLst>
                  </p:cNvPr>
                  <p:cNvSpPr txBox="1"/>
                  <p:nvPr/>
                </p:nvSpPr>
                <p:spPr>
                  <a:xfrm>
                    <a:off x="0" y="572402"/>
                    <a:ext cx="1942465" cy="91440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txBody>
                  <a:bodyPr rot="0" spcFirstLastPara="0" vert="horz" wrap="non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C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Measurement</a:t>
                    </a:r>
                    <a:endParaRPr lang="en-CA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31" name="Straight Arrow Connector 30">
                    <a:extLst>
                      <a:ext uri="{FF2B5EF4-FFF2-40B4-BE49-F238E27FC236}">
                        <a16:creationId xmlns:a16="http://schemas.microsoft.com/office/drawing/2014/main" id="{EF3B6D1A-283F-4309-88CB-0AEEA494FAA7}"/>
                      </a:ext>
                    </a:extLst>
                  </p:cNvPr>
                  <p:cNvCxnSpPr/>
                  <p:nvPr/>
                </p:nvCxnSpPr>
                <p:spPr>
                  <a:xfrm>
                    <a:off x="266938" y="413284"/>
                    <a:ext cx="1460888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>
                    <a:extLst>
                      <a:ext uri="{FF2B5EF4-FFF2-40B4-BE49-F238E27FC236}">
                        <a16:creationId xmlns:a16="http://schemas.microsoft.com/office/drawing/2014/main" id="{854C8862-630E-4A21-BF33-E52300F9CD64}"/>
                      </a:ext>
                    </a:extLst>
                  </p:cNvPr>
                  <p:cNvCxnSpPr/>
                  <p:nvPr/>
                </p:nvCxnSpPr>
                <p:spPr>
                  <a:xfrm>
                    <a:off x="1727200" y="282012"/>
                    <a:ext cx="0" cy="25035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Text Box 23">
                    <a:extLst>
                      <a:ext uri="{FF2B5EF4-FFF2-40B4-BE49-F238E27FC236}">
                        <a16:creationId xmlns:a16="http://schemas.microsoft.com/office/drawing/2014/main" id="{BE3C78A5-F345-4B0B-9486-953A05BF99E8}"/>
                      </a:ext>
                    </a:extLst>
                  </p:cNvPr>
                  <p:cNvSpPr txBox="1"/>
                  <p:nvPr/>
                </p:nvSpPr>
                <p:spPr>
                  <a:xfrm>
                    <a:off x="131985" y="0"/>
                    <a:ext cx="327073" cy="451853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-</a:t>
                    </a:r>
                    <a:endParaRPr lang="en-CA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74C672E0-B109-4B37-AD25-3343483FFFB8}"/>
                  </a:ext>
                </a:extLst>
              </p:cNvPr>
              <p:cNvGrpSpPr/>
              <p:nvPr/>
            </p:nvGrpSpPr>
            <p:grpSpPr>
              <a:xfrm>
                <a:off x="0" y="0"/>
                <a:ext cx="7336155" cy="2576674"/>
                <a:chOff x="0" y="0"/>
                <a:chExt cx="7336155" cy="2576674"/>
              </a:xfrm>
            </p:grpSpPr>
            <p:cxnSp>
              <p:nvCxnSpPr>
                <p:cNvPr id="9" name="Straight Arrow Connector 8">
                  <a:extLst>
                    <a:ext uri="{FF2B5EF4-FFF2-40B4-BE49-F238E27FC236}">
                      <a16:creationId xmlns:a16="http://schemas.microsoft.com/office/drawing/2014/main" id="{374D6E46-554A-43B6-B933-03E0800AC0DD}"/>
                    </a:ext>
                  </a:extLst>
                </p:cNvPr>
                <p:cNvCxnSpPr/>
                <p:nvPr/>
              </p:nvCxnSpPr>
              <p:spPr>
                <a:xfrm flipH="1" flipV="1">
                  <a:off x="4614602" y="1021080"/>
                  <a:ext cx="45719" cy="110651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Text Box 27">
                  <a:extLst>
                    <a:ext uri="{FF2B5EF4-FFF2-40B4-BE49-F238E27FC236}">
                      <a16:creationId xmlns:a16="http://schemas.microsoft.com/office/drawing/2014/main" id="{4D3B4DFA-FEE7-455A-B636-7A8A7B2B95CC}"/>
                    </a:ext>
                  </a:extLst>
                </p:cNvPr>
                <p:cNvSpPr txBox="1"/>
                <p:nvPr/>
              </p:nvSpPr>
              <p:spPr>
                <a:xfrm>
                  <a:off x="3983874" y="2069869"/>
                  <a:ext cx="1400645" cy="506805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CA" sz="2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Accuracy</a:t>
                  </a:r>
                  <a:endParaRPr lang="en-CA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75E0E174-85C2-4003-A262-DF53A536DD37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7336155" cy="1549516"/>
                  <a:chOff x="0" y="0"/>
                  <a:chExt cx="7336155" cy="1549516"/>
                </a:xfrm>
              </p:grpSpPr>
              <p:grpSp>
                <p:nvGrpSpPr>
                  <p:cNvPr id="12" name="Group 11">
                    <a:extLst>
                      <a:ext uri="{FF2B5EF4-FFF2-40B4-BE49-F238E27FC236}">
                        <a16:creationId xmlns:a16="http://schemas.microsoft.com/office/drawing/2014/main" id="{277DE50D-70CE-4A48-9FFA-FDA1AE4025CE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274320"/>
                    <a:ext cx="7336155" cy="1007112"/>
                    <a:chOff x="-8020" y="-135526"/>
                    <a:chExt cx="3418403" cy="499393"/>
                  </a:xfrm>
                </p:grpSpPr>
                <p:sp>
                  <p:nvSpPr>
                    <p:cNvPr id="16" name="Text Box 3">
                      <a:extLst>
                        <a:ext uri="{FF2B5EF4-FFF2-40B4-BE49-F238E27FC236}">
                          <a16:creationId xmlns:a16="http://schemas.microsoft.com/office/drawing/2014/main" id="{8DED7CDB-5721-4838-A361-A1FE50C4FB5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88734" y="-135526"/>
                      <a:ext cx="1317924" cy="251308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Actual Amount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" name="Text Box 6">
                      <a:extLst>
                        <a:ext uri="{FF2B5EF4-FFF2-40B4-BE49-F238E27FC236}">
                          <a16:creationId xmlns:a16="http://schemas.microsoft.com/office/drawing/2014/main" id="{5762AC3B-4728-4CBD-B111-C656E54BD14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535485" y="-47455"/>
                      <a:ext cx="319636" cy="224059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18" name="Group 17">
                      <a:extLst>
                        <a:ext uri="{FF2B5EF4-FFF2-40B4-BE49-F238E27FC236}">
                          <a16:creationId xmlns:a16="http://schemas.microsoft.com/office/drawing/2014/main" id="{D5780CD8-A595-44F9-8873-45BA381C0B2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-8020" y="-44887"/>
                      <a:ext cx="3418403" cy="408754"/>
                      <a:chOff x="-8020" y="-92221"/>
                      <a:chExt cx="3418403" cy="408754"/>
                    </a:xfrm>
                  </p:grpSpPr>
                  <p:cxnSp>
                    <p:nvCxnSpPr>
                      <p:cNvPr id="19" name="Straight Connector 18">
                        <a:extLst>
                          <a:ext uri="{FF2B5EF4-FFF2-40B4-BE49-F238E27FC236}">
                            <a16:creationId xmlns:a16="http://schemas.microsoft.com/office/drawing/2014/main" id="{01E71A6E-FF52-47F2-A1A4-141D56902626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2610784" y="78565"/>
                        <a:ext cx="0" cy="135844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0" name="Group 19">
                        <a:extLst>
                          <a:ext uri="{FF2B5EF4-FFF2-40B4-BE49-F238E27FC236}">
                            <a16:creationId xmlns:a16="http://schemas.microsoft.com/office/drawing/2014/main" id="{9E8D9EBE-A75A-4F83-8370-CF67962265FC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-8020" y="-92221"/>
                        <a:ext cx="3418403" cy="408754"/>
                        <a:chOff x="-8020" y="-92221"/>
                        <a:chExt cx="3418403" cy="408754"/>
                      </a:xfrm>
                    </p:grpSpPr>
                    <p:grpSp>
                      <p:nvGrpSpPr>
                        <p:cNvPr id="21" name="Group 20">
                          <a:extLst>
                            <a:ext uri="{FF2B5EF4-FFF2-40B4-BE49-F238E27FC236}">
                              <a16:creationId xmlns:a16="http://schemas.microsoft.com/office/drawing/2014/main" id="{698D8440-1127-407F-8FD0-6504AB1FC5C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-8020" y="-92221"/>
                          <a:ext cx="3418403" cy="408754"/>
                          <a:chOff x="-8020" y="-92221"/>
                          <a:chExt cx="3418403" cy="408754"/>
                        </a:xfrm>
                      </p:grpSpPr>
                      <p:cxnSp>
                        <p:nvCxnSpPr>
                          <p:cNvPr id="25" name="Straight Connector 24">
                            <a:extLst>
                              <a:ext uri="{FF2B5EF4-FFF2-40B4-BE49-F238E27FC236}">
                                <a16:creationId xmlns:a16="http://schemas.microsoft.com/office/drawing/2014/main" id="{254938A9-737A-412F-AE1A-51772438FF87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-8020" y="316533"/>
                            <a:ext cx="3418403" cy="0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26" name="Text Box 8">
                            <a:extLst>
                              <a:ext uri="{FF2B5EF4-FFF2-40B4-BE49-F238E27FC236}">
                                <a16:creationId xmlns:a16="http://schemas.microsoft.com/office/drawing/2014/main" id="{A7DE1C2E-F7F7-494F-A557-6612C6F8A3AE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225553" y="-92221"/>
                            <a:ext cx="152405" cy="224059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noFill/>
                          </a:ln>
                        </p:spPr>
                        <p:txBody>
                          <a:bodyPr rot="0" spcFirstLastPara="0" vert="horz" wrap="square" lIns="91440" tIns="45720" rIns="91440" bIns="45720" numCol="1" spcCol="0" rtlCol="0" fromWordArt="0" anchor="t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>
                              <a:lnSpc>
                                <a:spcPct val="107000"/>
                              </a:lnSpc>
                              <a:spcAft>
                                <a:spcPts val="800"/>
                              </a:spcAft>
                            </a:pPr>
                            <a:r>
                              <a:rPr lang="en-CA" sz="2000">
                                <a:effectLst/>
                                <a:latin typeface="Calibri" panose="020F0502020204030204" pitchFamily="34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-</a:t>
                            </a:r>
                            <a:endParaRPr lang="en-CA" sz="110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2" name="Group 21">
                          <a:extLst>
                            <a:ext uri="{FF2B5EF4-FFF2-40B4-BE49-F238E27FC236}">
                              <a16:creationId xmlns:a16="http://schemas.microsoft.com/office/drawing/2014/main" id="{7C263E86-58D5-4988-8670-E020ABF82021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274899" y="78565"/>
                          <a:ext cx="1293433" cy="124140"/>
                          <a:chOff x="-458145" y="-169085"/>
                          <a:chExt cx="1293433" cy="124140"/>
                        </a:xfrm>
                      </p:grpSpPr>
                      <p:sp>
                        <p:nvSpPr>
                          <p:cNvPr id="23" name="Oval 22">
                            <a:extLst>
                              <a:ext uri="{FF2B5EF4-FFF2-40B4-BE49-F238E27FC236}">
                                <a16:creationId xmlns:a16="http://schemas.microsoft.com/office/drawing/2014/main" id="{1ACDCB47-61CA-4408-A8EE-EB14AD8DCCB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41426" y="-159997"/>
                            <a:ext cx="93862" cy="93863"/>
                          </a:xfrm>
                          <a:prstGeom prst="ellipse">
                            <a:avLst/>
                          </a:prstGeom>
                          <a:solidFill>
                            <a:srgbClr val="FF0000"/>
                          </a:solidFill>
                          <a:ln>
                            <a:solidFill>
                              <a:srgbClr val="FF000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CA"/>
                          </a:p>
                        </p:txBody>
                      </p:sp>
                      <p:cxnSp>
                        <p:nvCxnSpPr>
                          <p:cNvPr id="24" name="Straight Connector 23">
                            <a:extLst>
                              <a:ext uri="{FF2B5EF4-FFF2-40B4-BE49-F238E27FC236}">
                                <a16:creationId xmlns:a16="http://schemas.microsoft.com/office/drawing/2014/main" id="{6EE59C15-DF8C-4471-AF19-94D16C47C1AB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-458145" y="-169085"/>
                            <a:ext cx="0" cy="124140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</p:grpSp>
              </p:grpSp>
              <p:cxnSp>
                <p:nvCxnSpPr>
                  <p:cNvPr id="13" name="Straight Arrow Connector 12">
                    <a:extLst>
                      <a:ext uri="{FF2B5EF4-FFF2-40B4-BE49-F238E27FC236}">
                        <a16:creationId xmlns:a16="http://schemas.microsoft.com/office/drawing/2014/main" id="{C4951A5F-E194-4928-93C4-CB6606F3E49A}"/>
                      </a:ext>
                    </a:extLst>
                  </p:cNvPr>
                  <p:cNvCxnSpPr/>
                  <p:nvPr/>
                </p:nvCxnSpPr>
                <p:spPr>
                  <a:xfrm>
                    <a:off x="607521" y="915786"/>
                    <a:ext cx="5012988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Arrow Connector 13">
                    <a:extLst>
                      <a:ext uri="{FF2B5EF4-FFF2-40B4-BE49-F238E27FC236}">
                        <a16:creationId xmlns:a16="http://schemas.microsoft.com/office/drawing/2014/main" id="{01AD3C0E-85E6-4BA0-8A57-2693D63D7477}"/>
                      </a:ext>
                    </a:extLst>
                  </p:cNvPr>
                  <p:cNvCxnSpPr/>
                  <p:nvPr/>
                </p:nvCxnSpPr>
                <p:spPr>
                  <a:xfrm>
                    <a:off x="886344" y="424296"/>
                    <a:ext cx="45719" cy="112522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" name="Text Box 29">
                    <a:extLst>
                      <a:ext uri="{FF2B5EF4-FFF2-40B4-BE49-F238E27FC236}">
                        <a16:creationId xmlns:a16="http://schemas.microsoft.com/office/drawing/2014/main" id="{EEFFCCCE-186C-4CE6-A794-0E70041F157E}"/>
                      </a:ext>
                    </a:extLst>
                  </p:cNvPr>
                  <p:cNvSpPr txBox="1"/>
                  <p:nvPr/>
                </p:nvSpPr>
                <p:spPr>
                  <a:xfrm>
                    <a:off x="365760" y="0"/>
                    <a:ext cx="1400645" cy="506805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C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Precision</a:t>
                    </a:r>
                    <a:endParaRPr lang="en-CA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193806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F1E86-796A-4673-96E0-A5BF34C05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When We Have a Greater Precision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B2B67-687D-41D5-997E-B9D013A3F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Accuracy limits our measurement</a:t>
            </a:r>
          </a:p>
          <a:p>
            <a:r>
              <a:rPr lang="en-CA" sz="3600" dirty="0"/>
              <a:t>The uncertainty in our measurement is mainly due to the uncertainty in our accuracy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E72E8C9-66CB-4F1E-9084-9794F6222DE4}"/>
              </a:ext>
            </a:extLst>
          </p:cNvPr>
          <p:cNvGrpSpPr/>
          <p:nvPr/>
        </p:nvGrpSpPr>
        <p:grpSpPr>
          <a:xfrm>
            <a:off x="2216908" y="3673377"/>
            <a:ext cx="7336155" cy="2729230"/>
            <a:chOff x="0" y="0"/>
            <a:chExt cx="7336155" cy="2729554"/>
          </a:xfrm>
        </p:grpSpPr>
        <p:sp>
          <p:nvSpPr>
            <p:cNvPr id="5" name="Text Box 24">
              <a:extLst>
                <a:ext uri="{FF2B5EF4-FFF2-40B4-BE49-F238E27FC236}">
                  <a16:creationId xmlns:a16="http://schemas.microsoft.com/office/drawing/2014/main" id="{5CB7F867-10CB-49EC-BAD1-1B05B3890223}"/>
                </a:ext>
              </a:extLst>
            </p:cNvPr>
            <p:cNvSpPr txBox="1"/>
            <p:nvPr/>
          </p:nvSpPr>
          <p:spPr>
            <a:xfrm>
              <a:off x="1799705" y="1203267"/>
              <a:ext cx="327073" cy="451853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CA" sz="2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</a:t>
              </a:r>
              <a:endParaRPr lang="en-CA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0A8EB84-8189-41A1-8030-6D619EE030A0}"/>
                </a:ext>
              </a:extLst>
            </p:cNvPr>
            <p:cNvGrpSpPr/>
            <p:nvPr/>
          </p:nvGrpSpPr>
          <p:grpSpPr>
            <a:xfrm>
              <a:off x="0" y="0"/>
              <a:ext cx="7336155" cy="2729554"/>
              <a:chOff x="0" y="0"/>
              <a:chExt cx="7336155" cy="2729554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BDA59D06-18FA-40DF-8F0F-90641E6B96EC}"/>
                  </a:ext>
                </a:extLst>
              </p:cNvPr>
              <p:cNvGrpSpPr/>
              <p:nvPr/>
            </p:nvGrpSpPr>
            <p:grpSpPr>
              <a:xfrm>
                <a:off x="220287" y="1242752"/>
                <a:ext cx="1942465" cy="1486802"/>
                <a:chOff x="0" y="0"/>
                <a:chExt cx="1942465" cy="1486802"/>
              </a:xfrm>
            </p:grpSpPr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B3A83197-CEF0-4136-AF11-B7A27471045B}"/>
                    </a:ext>
                  </a:extLst>
                </p:cNvPr>
                <p:cNvCxnSpPr/>
                <p:nvPr/>
              </p:nvCxnSpPr>
              <p:spPr>
                <a:xfrm>
                  <a:off x="266819" y="282012"/>
                  <a:ext cx="0" cy="25035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8" name="Group 27">
                  <a:extLst>
                    <a:ext uri="{FF2B5EF4-FFF2-40B4-BE49-F238E27FC236}">
                      <a16:creationId xmlns:a16="http://schemas.microsoft.com/office/drawing/2014/main" id="{0A06B0D4-7E90-46F0-8913-F46E8D366C79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1942465" cy="1486802"/>
                  <a:chOff x="0" y="0"/>
                  <a:chExt cx="1942465" cy="1486802"/>
                </a:xfrm>
              </p:grpSpPr>
              <p:sp>
                <p:nvSpPr>
                  <p:cNvPr id="29" name="Oval 28">
                    <a:extLst>
                      <a:ext uri="{FF2B5EF4-FFF2-40B4-BE49-F238E27FC236}">
                        <a16:creationId xmlns:a16="http://schemas.microsoft.com/office/drawing/2014/main" id="{3937006D-7866-4978-ACB6-6BA540BE0602}"/>
                      </a:ext>
                    </a:extLst>
                  </p:cNvPr>
                  <p:cNvSpPr/>
                  <p:nvPr/>
                </p:nvSpPr>
                <p:spPr>
                  <a:xfrm>
                    <a:off x="886864" y="330438"/>
                    <a:ext cx="167819" cy="165952"/>
                  </a:xfrm>
                  <a:prstGeom prst="ellipse">
                    <a:avLst/>
                  </a:prstGeom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CA"/>
                  </a:p>
                </p:txBody>
              </p:sp>
              <p:sp>
                <p:nvSpPr>
                  <p:cNvPr id="30" name="Text Box 18">
                    <a:extLst>
                      <a:ext uri="{FF2B5EF4-FFF2-40B4-BE49-F238E27FC236}">
                        <a16:creationId xmlns:a16="http://schemas.microsoft.com/office/drawing/2014/main" id="{7D681316-ACBB-4892-9605-31CD51015960}"/>
                      </a:ext>
                    </a:extLst>
                  </p:cNvPr>
                  <p:cNvSpPr txBox="1"/>
                  <p:nvPr/>
                </p:nvSpPr>
                <p:spPr>
                  <a:xfrm>
                    <a:off x="0" y="572402"/>
                    <a:ext cx="1942465" cy="91440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txBody>
                  <a:bodyPr rot="0" spcFirstLastPara="0" vert="horz" wrap="non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C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Measurement</a:t>
                    </a:r>
                    <a:endParaRPr lang="en-CA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31" name="Straight Arrow Connector 30">
                    <a:extLst>
                      <a:ext uri="{FF2B5EF4-FFF2-40B4-BE49-F238E27FC236}">
                        <a16:creationId xmlns:a16="http://schemas.microsoft.com/office/drawing/2014/main" id="{EC000B8C-2333-4FB0-B507-1F1889BE30A9}"/>
                      </a:ext>
                    </a:extLst>
                  </p:cNvPr>
                  <p:cNvCxnSpPr/>
                  <p:nvPr/>
                </p:nvCxnSpPr>
                <p:spPr>
                  <a:xfrm>
                    <a:off x="266938" y="413284"/>
                    <a:ext cx="1460888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>
                    <a:extLst>
                      <a:ext uri="{FF2B5EF4-FFF2-40B4-BE49-F238E27FC236}">
                        <a16:creationId xmlns:a16="http://schemas.microsoft.com/office/drawing/2014/main" id="{D7A2127D-3DAD-43A2-9163-512BA8007486}"/>
                      </a:ext>
                    </a:extLst>
                  </p:cNvPr>
                  <p:cNvCxnSpPr/>
                  <p:nvPr/>
                </p:nvCxnSpPr>
                <p:spPr>
                  <a:xfrm>
                    <a:off x="1727200" y="282012"/>
                    <a:ext cx="0" cy="25035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Text Box 23">
                    <a:extLst>
                      <a:ext uri="{FF2B5EF4-FFF2-40B4-BE49-F238E27FC236}">
                        <a16:creationId xmlns:a16="http://schemas.microsoft.com/office/drawing/2014/main" id="{DF4E3DC0-FBA8-4117-AE8C-50CD95D67387}"/>
                      </a:ext>
                    </a:extLst>
                  </p:cNvPr>
                  <p:cNvSpPr txBox="1"/>
                  <p:nvPr/>
                </p:nvSpPr>
                <p:spPr>
                  <a:xfrm>
                    <a:off x="131985" y="0"/>
                    <a:ext cx="327073" cy="451853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-</a:t>
                    </a:r>
                    <a:endParaRPr lang="en-CA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7C732006-BCBC-4425-ABED-C7CB84CBA418}"/>
                  </a:ext>
                </a:extLst>
              </p:cNvPr>
              <p:cNvGrpSpPr/>
              <p:nvPr/>
            </p:nvGrpSpPr>
            <p:grpSpPr>
              <a:xfrm>
                <a:off x="0" y="0"/>
                <a:ext cx="7336155" cy="2576674"/>
                <a:chOff x="0" y="0"/>
                <a:chExt cx="7336155" cy="2576674"/>
              </a:xfrm>
            </p:grpSpPr>
            <p:cxnSp>
              <p:nvCxnSpPr>
                <p:cNvPr id="9" name="Straight Arrow Connector 8">
                  <a:extLst>
                    <a:ext uri="{FF2B5EF4-FFF2-40B4-BE49-F238E27FC236}">
                      <a16:creationId xmlns:a16="http://schemas.microsoft.com/office/drawing/2014/main" id="{B6C3DE9D-269D-4F29-AF07-B3405DAF9A37}"/>
                    </a:ext>
                  </a:extLst>
                </p:cNvPr>
                <p:cNvCxnSpPr/>
                <p:nvPr/>
              </p:nvCxnSpPr>
              <p:spPr>
                <a:xfrm flipH="1" flipV="1">
                  <a:off x="4614602" y="1021080"/>
                  <a:ext cx="45719" cy="110651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Text Box 27">
                  <a:extLst>
                    <a:ext uri="{FF2B5EF4-FFF2-40B4-BE49-F238E27FC236}">
                      <a16:creationId xmlns:a16="http://schemas.microsoft.com/office/drawing/2014/main" id="{459FEB51-4F11-404D-A987-34C2A4E9E09B}"/>
                    </a:ext>
                  </a:extLst>
                </p:cNvPr>
                <p:cNvSpPr txBox="1"/>
                <p:nvPr/>
              </p:nvSpPr>
              <p:spPr>
                <a:xfrm>
                  <a:off x="3983874" y="2069869"/>
                  <a:ext cx="1400645" cy="506805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CA" sz="2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Accuracy</a:t>
                  </a:r>
                  <a:endParaRPr lang="en-CA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FD0ABBEF-2DF7-47C0-8A88-6AB53FD92399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7336155" cy="1549516"/>
                  <a:chOff x="0" y="0"/>
                  <a:chExt cx="7336155" cy="1549516"/>
                </a:xfrm>
              </p:grpSpPr>
              <p:grpSp>
                <p:nvGrpSpPr>
                  <p:cNvPr id="12" name="Group 11">
                    <a:extLst>
                      <a:ext uri="{FF2B5EF4-FFF2-40B4-BE49-F238E27FC236}">
                        <a16:creationId xmlns:a16="http://schemas.microsoft.com/office/drawing/2014/main" id="{E2597D3B-3DD9-4E4E-A8D9-BFB8A4C5932B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274320"/>
                    <a:ext cx="7336155" cy="1007112"/>
                    <a:chOff x="-8020" y="-135526"/>
                    <a:chExt cx="3418403" cy="499393"/>
                  </a:xfrm>
                </p:grpSpPr>
                <p:sp>
                  <p:nvSpPr>
                    <p:cNvPr id="16" name="Text Box 3">
                      <a:extLst>
                        <a:ext uri="{FF2B5EF4-FFF2-40B4-BE49-F238E27FC236}">
                          <a16:creationId xmlns:a16="http://schemas.microsoft.com/office/drawing/2014/main" id="{4927A388-EB76-4DFA-B0A4-402EDDFB2D8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88734" y="-135526"/>
                      <a:ext cx="1317924" cy="251308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Actual Amount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" name="Text Box 6">
                      <a:extLst>
                        <a:ext uri="{FF2B5EF4-FFF2-40B4-BE49-F238E27FC236}">
                          <a16:creationId xmlns:a16="http://schemas.microsoft.com/office/drawing/2014/main" id="{1708DF21-9A58-44AB-801B-F5F46F0296C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535485" y="-47455"/>
                      <a:ext cx="319636" cy="224059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18" name="Group 17">
                      <a:extLst>
                        <a:ext uri="{FF2B5EF4-FFF2-40B4-BE49-F238E27FC236}">
                          <a16:creationId xmlns:a16="http://schemas.microsoft.com/office/drawing/2014/main" id="{C7918B59-5F71-4AAE-B5F9-07C46F442AA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-8020" y="-44887"/>
                      <a:ext cx="3418403" cy="408754"/>
                      <a:chOff x="-8020" y="-92221"/>
                      <a:chExt cx="3418403" cy="408754"/>
                    </a:xfrm>
                  </p:grpSpPr>
                  <p:cxnSp>
                    <p:nvCxnSpPr>
                      <p:cNvPr id="19" name="Straight Connector 18">
                        <a:extLst>
                          <a:ext uri="{FF2B5EF4-FFF2-40B4-BE49-F238E27FC236}">
                            <a16:creationId xmlns:a16="http://schemas.microsoft.com/office/drawing/2014/main" id="{0DB70BC2-1AD8-4471-8B5D-DBFFE31617FC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2610784" y="78565"/>
                        <a:ext cx="0" cy="135844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0" name="Group 19">
                        <a:extLst>
                          <a:ext uri="{FF2B5EF4-FFF2-40B4-BE49-F238E27FC236}">
                            <a16:creationId xmlns:a16="http://schemas.microsoft.com/office/drawing/2014/main" id="{34693652-6CC4-426E-8A01-B9E5CB8A90A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-8020" y="-92221"/>
                        <a:ext cx="3418403" cy="408754"/>
                        <a:chOff x="-8020" y="-92221"/>
                        <a:chExt cx="3418403" cy="408754"/>
                      </a:xfrm>
                    </p:grpSpPr>
                    <p:grpSp>
                      <p:nvGrpSpPr>
                        <p:cNvPr id="21" name="Group 20">
                          <a:extLst>
                            <a:ext uri="{FF2B5EF4-FFF2-40B4-BE49-F238E27FC236}">
                              <a16:creationId xmlns:a16="http://schemas.microsoft.com/office/drawing/2014/main" id="{BA1E9BB8-CDA0-4F07-99ED-0E86901F4BCE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-8020" y="-92221"/>
                          <a:ext cx="3418403" cy="408754"/>
                          <a:chOff x="-8020" y="-92221"/>
                          <a:chExt cx="3418403" cy="408754"/>
                        </a:xfrm>
                      </p:grpSpPr>
                      <p:cxnSp>
                        <p:nvCxnSpPr>
                          <p:cNvPr id="25" name="Straight Connector 24">
                            <a:extLst>
                              <a:ext uri="{FF2B5EF4-FFF2-40B4-BE49-F238E27FC236}">
                                <a16:creationId xmlns:a16="http://schemas.microsoft.com/office/drawing/2014/main" id="{E97F6120-9281-46F3-96CE-31F702623E90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-8020" y="316533"/>
                            <a:ext cx="3418403" cy="0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26" name="Text Box 8">
                            <a:extLst>
                              <a:ext uri="{FF2B5EF4-FFF2-40B4-BE49-F238E27FC236}">
                                <a16:creationId xmlns:a16="http://schemas.microsoft.com/office/drawing/2014/main" id="{36764E36-5F6A-4C1D-94D8-AE180596A41F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225553" y="-92221"/>
                            <a:ext cx="152405" cy="224059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noFill/>
                          </a:ln>
                        </p:spPr>
                        <p:txBody>
                          <a:bodyPr rot="0" spcFirstLastPara="0" vert="horz" wrap="square" lIns="91440" tIns="45720" rIns="91440" bIns="45720" numCol="1" spcCol="0" rtlCol="0" fromWordArt="0" anchor="t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>
                              <a:lnSpc>
                                <a:spcPct val="107000"/>
                              </a:lnSpc>
                              <a:spcAft>
                                <a:spcPts val="800"/>
                              </a:spcAft>
                            </a:pPr>
                            <a:r>
                              <a:rPr lang="en-CA" sz="2000">
                                <a:effectLst/>
                                <a:latin typeface="Calibri" panose="020F0502020204030204" pitchFamily="34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-</a:t>
                            </a:r>
                            <a:endParaRPr lang="en-CA" sz="110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2" name="Group 21">
                          <a:extLst>
                            <a:ext uri="{FF2B5EF4-FFF2-40B4-BE49-F238E27FC236}">
                              <a16:creationId xmlns:a16="http://schemas.microsoft.com/office/drawing/2014/main" id="{F73C3913-5BC8-4E74-8C08-46B3D759B11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274899" y="78565"/>
                          <a:ext cx="1293433" cy="124140"/>
                          <a:chOff x="-458145" y="-169085"/>
                          <a:chExt cx="1293433" cy="124140"/>
                        </a:xfrm>
                      </p:grpSpPr>
                      <p:sp>
                        <p:nvSpPr>
                          <p:cNvPr id="23" name="Oval 22">
                            <a:extLst>
                              <a:ext uri="{FF2B5EF4-FFF2-40B4-BE49-F238E27FC236}">
                                <a16:creationId xmlns:a16="http://schemas.microsoft.com/office/drawing/2014/main" id="{CD038E08-F560-40DE-B8D9-6A485284770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41426" y="-159997"/>
                            <a:ext cx="93862" cy="93863"/>
                          </a:xfrm>
                          <a:prstGeom prst="ellipse">
                            <a:avLst/>
                          </a:prstGeom>
                          <a:solidFill>
                            <a:srgbClr val="FF0000"/>
                          </a:solidFill>
                          <a:ln>
                            <a:solidFill>
                              <a:srgbClr val="FF000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CA"/>
                          </a:p>
                        </p:txBody>
                      </p:sp>
                      <p:cxnSp>
                        <p:nvCxnSpPr>
                          <p:cNvPr id="24" name="Straight Connector 23">
                            <a:extLst>
                              <a:ext uri="{FF2B5EF4-FFF2-40B4-BE49-F238E27FC236}">
                                <a16:creationId xmlns:a16="http://schemas.microsoft.com/office/drawing/2014/main" id="{12668CA9-E22D-4D1C-BD63-D01C9B321FAE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-458145" y="-169085"/>
                            <a:ext cx="0" cy="124140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</p:grpSp>
              </p:grpSp>
              <p:cxnSp>
                <p:nvCxnSpPr>
                  <p:cNvPr id="13" name="Straight Arrow Connector 12">
                    <a:extLst>
                      <a:ext uri="{FF2B5EF4-FFF2-40B4-BE49-F238E27FC236}">
                        <a16:creationId xmlns:a16="http://schemas.microsoft.com/office/drawing/2014/main" id="{AC3E212F-728E-4065-ABE7-7C19498CA148}"/>
                      </a:ext>
                    </a:extLst>
                  </p:cNvPr>
                  <p:cNvCxnSpPr/>
                  <p:nvPr/>
                </p:nvCxnSpPr>
                <p:spPr>
                  <a:xfrm>
                    <a:off x="607521" y="915786"/>
                    <a:ext cx="5012988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Arrow Connector 13">
                    <a:extLst>
                      <a:ext uri="{FF2B5EF4-FFF2-40B4-BE49-F238E27FC236}">
                        <a16:creationId xmlns:a16="http://schemas.microsoft.com/office/drawing/2014/main" id="{8BC28438-A2B1-43EB-A9A6-9550233A2D0D}"/>
                      </a:ext>
                    </a:extLst>
                  </p:cNvPr>
                  <p:cNvCxnSpPr/>
                  <p:nvPr/>
                </p:nvCxnSpPr>
                <p:spPr>
                  <a:xfrm>
                    <a:off x="886344" y="424296"/>
                    <a:ext cx="45719" cy="112522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" name="Text Box 29">
                    <a:extLst>
                      <a:ext uri="{FF2B5EF4-FFF2-40B4-BE49-F238E27FC236}">
                        <a16:creationId xmlns:a16="http://schemas.microsoft.com/office/drawing/2014/main" id="{AF96E2EE-52A5-4389-B2A6-E74E07A90617}"/>
                      </a:ext>
                    </a:extLst>
                  </p:cNvPr>
                  <p:cNvSpPr txBox="1"/>
                  <p:nvPr/>
                </p:nvSpPr>
                <p:spPr>
                  <a:xfrm>
                    <a:off x="365760" y="0"/>
                    <a:ext cx="1400645" cy="506805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C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Precision</a:t>
                    </a:r>
                    <a:endParaRPr lang="en-CA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610937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ED4C7-A114-41A5-AFFE-1AAB1C01A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When We Have a Greater Accuracy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043F4-14B6-4274-AAD8-9E6B89EA9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Precision Limits the measurement</a:t>
            </a:r>
          </a:p>
          <a:p>
            <a:r>
              <a:rPr lang="en-CA" sz="3200" dirty="0"/>
              <a:t>The uncertainty of our measurement is mainly due to the uncertainty in our precision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F726326-EF67-47A4-BA01-B114817D957F}"/>
              </a:ext>
            </a:extLst>
          </p:cNvPr>
          <p:cNvGrpSpPr/>
          <p:nvPr/>
        </p:nvGrpSpPr>
        <p:grpSpPr>
          <a:xfrm>
            <a:off x="2565742" y="3368406"/>
            <a:ext cx="7341874" cy="3089910"/>
            <a:chOff x="0" y="62"/>
            <a:chExt cx="7342166" cy="3089923"/>
          </a:xfrm>
        </p:grpSpPr>
        <p:sp>
          <p:nvSpPr>
            <p:cNvPr id="5" name="Text Box 24">
              <a:extLst>
                <a:ext uri="{FF2B5EF4-FFF2-40B4-BE49-F238E27FC236}">
                  <a16:creationId xmlns:a16="http://schemas.microsoft.com/office/drawing/2014/main" id="{F978DCA4-8232-4986-8F22-A69F4889155E}"/>
                </a:ext>
              </a:extLst>
            </p:cNvPr>
            <p:cNvSpPr txBox="1"/>
            <p:nvPr/>
          </p:nvSpPr>
          <p:spPr>
            <a:xfrm>
              <a:off x="4738254" y="1207496"/>
              <a:ext cx="327073" cy="451853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CA" sz="2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</a:t>
              </a:r>
              <a:endParaRPr lang="en-CA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BB4C634-2763-4D97-A4F3-3B0F505E5B10}"/>
                </a:ext>
              </a:extLst>
            </p:cNvPr>
            <p:cNvGrpSpPr/>
            <p:nvPr/>
          </p:nvGrpSpPr>
          <p:grpSpPr>
            <a:xfrm>
              <a:off x="0" y="62"/>
              <a:ext cx="7342166" cy="3089923"/>
              <a:chOff x="0" y="62"/>
              <a:chExt cx="7342166" cy="3089923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7820C8AB-71CB-406F-8514-66AEE67B1241}"/>
                  </a:ext>
                </a:extLst>
              </p:cNvPr>
              <p:cNvGrpSpPr/>
              <p:nvPr/>
            </p:nvGrpSpPr>
            <p:grpSpPr>
              <a:xfrm>
                <a:off x="352272" y="1242752"/>
                <a:ext cx="4550159" cy="1393284"/>
                <a:chOff x="131985" y="0"/>
                <a:chExt cx="4550159" cy="1393284"/>
              </a:xfrm>
            </p:grpSpPr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0C8E41AC-AF40-41F8-81A3-42CA9D1D1238}"/>
                    </a:ext>
                  </a:extLst>
                </p:cNvPr>
                <p:cNvCxnSpPr/>
                <p:nvPr/>
              </p:nvCxnSpPr>
              <p:spPr>
                <a:xfrm>
                  <a:off x="266819" y="282012"/>
                  <a:ext cx="0" cy="25035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8" name="Group 27">
                  <a:extLst>
                    <a:ext uri="{FF2B5EF4-FFF2-40B4-BE49-F238E27FC236}">
                      <a16:creationId xmlns:a16="http://schemas.microsoft.com/office/drawing/2014/main" id="{E5598486-0B8E-40B0-B4B1-5584461715F7}"/>
                    </a:ext>
                  </a:extLst>
                </p:cNvPr>
                <p:cNvGrpSpPr/>
                <p:nvPr/>
              </p:nvGrpSpPr>
              <p:grpSpPr>
                <a:xfrm>
                  <a:off x="131985" y="0"/>
                  <a:ext cx="4550159" cy="1393284"/>
                  <a:chOff x="131985" y="0"/>
                  <a:chExt cx="4550159" cy="1393284"/>
                </a:xfrm>
              </p:grpSpPr>
              <p:sp>
                <p:nvSpPr>
                  <p:cNvPr id="29" name="Oval 28">
                    <a:extLst>
                      <a:ext uri="{FF2B5EF4-FFF2-40B4-BE49-F238E27FC236}">
                        <a16:creationId xmlns:a16="http://schemas.microsoft.com/office/drawing/2014/main" id="{5757AD40-58C5-4E51-A99F-7F2B6B1A62E2}"/>
                      </a:ext>
                    </a:extLst>
                  </p:cNvPr>
                  <p:cNvSpPr/>
                  <p:nvPr/>
                </p:nvSpPr>
                <p:spPr>
                  <a:xfrm>
                    <a:off x="2162868" y="330438"/>
                    <a:ext cx="167819" cy="165952"/>
                  </a:xfrm>
                  <a:prstGeom prst="ellipse">
                    <a:avLst/>
                  </a:prstGeom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CA"/>
                  </a:p>
                </p:txBody>
              </p:sp>
              <p:sp>
                <p:nvSpPr>
                  <p:cNvPr id="30" name="Text Box 18">
                    <a:extLst>
                      <a:ext uri="{FF2B5EF4-FFF2-40B4-BE49-F238E27FC236}">
                        <a16:creationId xmlns:a16="http://schemas.microsoft.com/office/drawing/2014/main" id="{D1D5DC2B-0641-41D6-BA49-6677E69309CA}"/>
                      </a:ext>
                    </a:extLst>
                  </p:cNvPr>
                  <p:cNvSpPr txBox="1"/>
                  <p:nvPr/>
                </p:nvSpPr>
                <p:spPr>
                  <a:xfrm>
                    <a:off x="1220220" y="478884"/>
                    <a:ext cx="1942465" cy="91440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txBody>
                  <a:bodyPr rot="0" spcFirstLastPara="0" vert="horz" wrap="non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C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Measurement</a:t>
                    </a:r>
                    <a:endParaRPr lang="en-CA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31" name="Straight Arrow Connector 30">
                    <a:extLst>
                      <a:ext uri="{FF2B5EF4-FFF2-40B4-BE49-F238E27FC236}">
                        <a16:creationId xmlns:a16="http://schemas.microsoft.com/office/drawing/2014/main" id="{0AE5D7C6-D8E5-4AF3-83BC-40A099DCC28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66938" y="390699"/>
                    <a:ext cx="4415206" cy="22567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>
                    <a:extLst>
                      <a:ext uri="{FF2B5EF4-FFF2-40B4-BE49-F238E27FC236}">
                        <a16:creationId xmlns:a16="http://schemas.microsoft.com/office/drawing/2014/main" id="{C9562546-67FA-4817-8434-9A7EB134EDF5}"/>
                      </a:ext>
                    </a:extLst>
                  </p:cNvPr>
                  <p:cNvCxnSpPr/>
                  <p:nvPr/>
                </p:nvCxnSpPr>
                <p:spPr>
                  <a:xfrm>
                    <a:off x="4682144" y="252606"/>
                    <a:ext cx="0" cy="25035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Text Box 23">
                    <a:extLst>
                      <a:ext uri="{FF2B5EF4-FFF2-40B4-BE49-F238E27FC236}">
                        <a16:creationId xmlns:a16="http://schemas.microsoft.com/office/drawing/2014/main" id="{92940515-7581-4D01-B122-16CC20DE86F3}"/>
                      </a:ext>
                    </a:extLst>
                  </p:cNvPr>
                  <p:cNvSpPr txBox="1"/>
                  <p:nvPr/>
                </p:nvSpPr>
                <p:spPr>
                  <a:xfrm>
                    <a:off x="131985" y="0"/>
                    <a:ext cx="327073" cy="451853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-</a:t>
                    </a:r>
                    <a:endParaRPr lang="en-CA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69BF1124-43C4-44F8-BF50-73A7AEF8C1C4}"/>
                  </a:ext>
                </a:extLst>
              </p:cNvPr>
              <p:cNvGrpSpPr/>
              <p:nvPr/>
            </p:nvGrpSpPr>
            <p:grpSpPr>
              <a:xfrm>
                <a:off x="0" y="62"/>
                <a:ext cx="7342166" cy="3089923"/>
                <a:chOff x="0" y="62"/>
                <a:chExt cx="7342166" cy="3089923"/>
              </a:xfrm>
            </p:grpSpPr>
            <p:cxnSp>
              <p:nvCxnSpPr>
                <p:cNvPr id="9" name="Straight Arrow Connector 8">
                  <a:extLst>
                    <a:ext uri="{FF2B5EF4-FFF2-40B4-BE49-F238E27FC236}">
                      <a16:creationId xmlns:a16="http://schemas.microsoft.com/office/drawing/2014/main" id="{6DA48224-B465-48BF-9D01-659DE4E510BE}"/>
                    </a:ext>
                  </a:extLst>
                </p:cNvPr>
                <p:cNvCxnSpPr>
                  <a:stCxn id="10" idx="1"/>
                </p:cNvCxnSpPr>
                <p:nvPr/>
              </p:nvCxnSpPr>
              <p:spPr>
                <a:xfrm flipH="1">
                  <a:off x="4708969" y="253464"/>
                  <a:ext cx="1232312" cy="482223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Text Box 27">
                  <a:extLst>
                    <a:ext uri="{FF2B5EF4-FFF2-40B4-BE49-F238E27FC236}">
                      <a16:creationId xmlns:a16="http://schemas.microsoft.com/office/drawing/2014/main" id="{428CF39C-2A94-4164-B0AA-E4A8978F777D}"/>
                    </a:ext>
                  </a:extLst>
                </p:cNvPr>
                <p:cNvSpPr txBox="1"/>
                <p:nvPr/>
              </p:nvSpPr>
              <p:spPr>
                <a:xfrm>
                  <a:off x="5941521" y="62"/>
                  <a:ext cx="1400645" cy="506805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CA" sz="24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Accuracy</a:t>
                  </a:r>
                  <a:endParaRPr lang="en-CA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10F57E2E-8805-405C-A422-E49246FA041A}"/>
                    </a:ext>
                  </a:extLst>
                </p:cNvPr>
                <p:cNvGrpSpPr/>
                <p:nvPr/>
              </p:nvGrpSpPr>
              <p:grpSpPr>
                <a:xfrm>
                  <a:off x="0" y="274320"/>
                  <a:ext cx="7336155" cy="2815665"/>
                  <a:chOff x="0" y="274320"/>
                  <a:chExt cx="7336155" cy="2815665"/>
                </a:xfrm>
              </p:grpSpPr>
              <p:grpSp>
                <p:nvGrpSpPr>
                  <p:cNvPr id="12" name="Group 11">
                    <a:extLst>
                      <a:ext uri="{FF2B5EF4-FFF2-40B4-BE49-F238E27FC236}">
                        <a16:creationId xmlns:a16="http://schemas.microsoft.com/office/drawing/2014/main" id="{07859F4A-4F03-42BF-898B-4FF4CF27166E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274320"/>
                    <a:ext cx="7336155" cy="1007110"/>
                    <a:chOff x="-8020" y="-135526"/>
                    <a:chExt cx="3418403" cy="499393"/>
                  </a:xfrm>
                </p:grpSpPr>
                <p:sp>
                  <p:nvSpPr>
                    <p:cNvPr id="16" name="Text Box 3">
                      <a:extLst>
                        <a:ext uri="{FF2B5EF4-FFF2-40B4-BE49-F238E27FC236}">
                          <a16:creationId xmlns:a16="http://schemas.microsoft.com/office/drawing/2014/main" id="{D7E24C00-1102-4052-9BAA-3BB4689210A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88734" y="-135526"/>
                      <a:ext cx="1317924" cy="251308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Actual Amount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" name="Text Box 6">
                      <a:extLst>
                        <a:ext uri="{FF2B5EF4-FFF2-40B4-BE49-F238E27FC236}">
                          <a16:creationId xmlns:a16="http://schemas.microsoft.com/office/drawing/2014/main" id="{C9CAAE18-10BE-4AC5-90E6-433B03EF854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053240" y="-60705"/>
                      <a:ext cx="319636" cy="224059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18" name="Group 17">
                      <a:extLst>
                        <a:ext uri="{FF2B5EF4-FFF2-40B4-BE49-F238E27FC236}">
                          <a16:creationId xmlns:a16="http://schemas.microsoft.com/office/drawing/2014/main" id="{B1CF5E78-6405-4120-B2FD-28E45F43CBC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-8020" y="-20247"/>
                      <a:ext cx="3418403" cy="384114"/>
                      <a:chOff x="-8020" y="-67581"/>
                      <a:chExt cx="3418403" cy="384114"/>
                    </a:xfrm>
                  </p:grpSpPr>
                  <p:cxnSp>
                    <p:nvCxnSpPr>
                      <p:cNvPr id="19" name="Straight Connector 18">
                        <a:extLst>
                          <a:ext uri="{FF2B5EF4-FFF2-40B4-BE49-F238E27FC236}">
                            <a16:creationId xmlns:a16="http://schemas.microsoft.com/office/drawing/2014/main" id="{D004C912-0816-48CC-B5DE-5EF6C0137DF1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2137254" y="51593"/>
                        <a:ext cx="0" cy="135844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0" name="Group 19">
                        <a:extLst>
                          <a:ext uri="{FF2B5EF4-FFF2-40B4-BE49-F238E27FC236}">
                            <a16:creationId xmlns:a16="http://schemas.microsoft.com/office/drawing/2014/main" id="{3315F3B9-273F-4A7E-9254-1710527C58FF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-8020" y="-67581"/>
                        <a:ext cx="3418403" cy="384114"/>
                        <a:chOff x="-8020" y="-67581"/>
                        <a:chExt cx="3418403" cy="384114"/>
                      </a:xfrm>
                    </p:grpSpPr>
                    <p:grpSp>
                      <p:nvGrpSpPr>
                        <p:cNvPr id="21" name="Group 20">
                          <a:extLst>
                            <a:ext uri="{FF2B5EF4-FFF2-40B4-BE49-F238E27FC236}">
                              <a16:creationId xmlns:a16="http://schemas.microsoft.com/office/drawing/2014/main" id="{DD730575-0321-48EF-A384-0C746A6FD34D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-8020" y="-67581"/>
                          <a:ext cx="3418403" cy="384114"/>
                          <a:chOff x="-8020" y="-67581"/>
                          <a:chExt cx="3418403" cy="384114"/>
                        </a:xfrm>
                      </p:grpSpPr>
                      <p:cxnSp>
                        <p:nvCxnSpPr>
                          <p:cNvPr id="25" name="Straight Connector 24">
                            <a:extLst>
                              <a:ext uri="{FF2B5EF4-FFF2-40B4-BE49-F238E27FC236}">
                                <a16:creationId xmlns:a16="http://schemas.microsoft.com/office/drawing/2014/main" id="{629667E0-AA42-4D6B-BCE1-3ED1C6B6C910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-8020" y="316533"/>
                            <a:ext cx="3418403" cy="0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26" name="Text Box 8">
                            <a:extLst>
                              <a:ext uri="{FF2B5EF4-FFF2-40B4-BE49-F238E27FC236}">
                                <a16:creationId xmlns:a16="http://schemas.microsoft.com/office/drawing/2014/main" id="{68CEC4A6-C8F3-49F4-82B5-869D531121B9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913091" y="-67581"/>
                            <a:ext cx="152405" cy="224059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noFill/>
                          </a:ln>
                        </p:spPr>
                        <p:txBody>
                          <a:bodyPr rot="0" spcFirstLastPara="0" vert="horz" wrap="square" lIns="91440" tIns="45720" rIns="91440" bIns="45720" numCol="1" spcCol="0" rtlCol="0" fromWordArt="0" anchor="t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>
                              <a:lnSpc>
                                <a:spcPct val="107000"/>
                              </a:lnSpc>
                              <a:spcAft>
                                <a:spcPts val="800"/>
                              </a:spcAft>
                            </a:pPr>
                            <a:r>
                              <a:rPr lang="en-CA" sz="2000">
                                <a:effectLst/>
                                <a:latin typeface="Calibri" panose="020F0502020204030204" pitchFamily="34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a:t>-</a:t>
                            </a:r>
                            <a:endParaRPr lang="en-CA" sz="110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2" name="Group 21">
                          <a:extLst>
                            <a:ext uri="{FF2B5EF4-FFF2-40B4-BE49-F238E27FC236}">
                              <a16:creationId xmlns:a16="http://schemas.microsoft.com/office/drawing/2014/main" id="{D3A5FE66-6FF3-4977-9513-FB6A0E87D2C6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978899" y="69816"/>
                          <a:ext cx="589433" cy="124140"/>
                          <a:chOff x="245855" y="-177834"/>
                          <a:chExt cx="589433" cy="124140"/>
                        </a:xfrm>
                      </p:grpSpPr>
                      <p:sp>
                        <p:nvSpPr>
                          <p:cNvPr id="23" name="Oval 22">
                            <a:extLst>
                              <a:ext uri="{FF2B5EF4-FFF2-40B4-BE49-F238E27FC236}">
                                <a16:creationId xmlns:a16="http://schemas.microsoft.com/office/drawing/2014/main" id="{C61205A1-3F4B-4C0C-89A3-D512ED05548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41426" y="-159997"/>
                            <a:ext cx="93862" cy="93863"/>
                          </a:xfrm>
                          <a:prstGeom prst="ellipse">
                            <a:avLst/>
                          </a:prstGeom>
                          <a:solidFill>
                            <a:srgbClr val="FF0000"/>
                          </a:solidFill>
                          <a:ln>
                            <a:solidFill>
                              <a:srgbClr val="FF000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CA"/>
                          </a:p>
                        </p:txBody>
                      </p:sp>
                      <p:cxnSp>
                        <p:nvCxnSpPr>
                          <p:cNvPr id="24" name="Straight Connector 23">
                            <a:extLst>
                              <a:ext uri="{FF2B5EF4-FFF2-40B4-BE49-F238E27FC236}">
                                <a16:creationId xmlns:a16="http://schemas.microsoft.com/office/drawing/2014/main" id="{638AC4D6-F8BF-4E88-8085-401290AAF5B1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245855" y="-177834"/>
                            <a:ext cx="0" cy="124140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</p:grpSp>
              </p:grpSp>
              <p:cxnSp>
                <p:nvCxnSpPr>
                  <p:cNvPr id="13" name="Straight Arrow Connector 12">
                    <a:extLst>
                      <a:ext uri="{FF2B5EF4-FFF2-40B4-BE49-F238E27FC236}">
                        <a16:creationId xmlns:a16="http://schemas.microsoft.com/office/drawing/2014/main" id="{6FA4D28A-DD1A-41D6-A083-A66C681E6BC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107276" y="903675"/>
                    <a:ext cx="2495897" cy="11893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Arrow Connector 13">
                    <a:extLst>
                      <a:ext uri="{FF2B5EF4-FFF2-40B4-BE49-F238E27FC236}">
                        <a16:creationId xmlns:a16="http://schemas.microsoft.com/office/drawing/2014/main" id="{979C43A9-39B6-476B-91F8-5F0E9AF1813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68645" y="1706250"/>
                    <a:ext cx="106022" cy="974655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" name="Text Box 29">
                    <a:extLst>
                      <a:ext uri="{FF2B5EF4-FFF2-40B4-BE49-F238E27FC236}">
                        <a16:creationId xmlns:a16="http://schemas.microsoft.com/office/drawing/2014/main" id="{A4B31253-88EF-43A4-8E73-C81CD9784C60}"/>
                      </a:ext>
                    </a:extLst>
                  </p:cNvPr>
                  <p:cNvSpPr txBox="1"/>
                  <p:nvPr/>
                </p:nvSpPr>
                <p:spPr>
                  <a:xfrm>
                    <a:off x="311728" y="2583180"/>
                    <a:ext cx="1400645" cy="506805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C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Precision</a:t>
                    </a:r>
                    <a:endParaRPr lang="en-CA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2395978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3A98E-F965-4EFF-A3F9-1994CD369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need to know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EF675-F666-45EF-81D4-2848C27A7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When using a meter stick you can obtain four digits</a:t>
            </a:r>
          </a:p>
          <a:p>
            <a:r>
              <a:rPr lang="en-US" sz="3600" dirty="0"/>
              <a:t>You can improve your accuracy by </a:t>
            </a:r>
          </a:p>
          <a:p>
            <a:pPr lvl="1"/>
            <a:r>
              <a:rPr lang="en-US" sz="3200" dirty="0"/>
              <a:t>Using a meter stick on its edge rather than on its face</a:t>
            </a:r>
          </a:p>
          <a:p>
            <a:pPr lvl="1"/>
            <a:r>
              <a:rPr lang="en-US" sz="3200" dirty="0"/>
              <a:t>Not measuring from the end of the meter stick (start at the 10 cm mark instead)</a:t>
            </a:r>
          </a:p>
          <a:p>
            <a:r>
              <a:rPr lang="en-US" sz="3600" dirty="0"/>
              <a:t>The uncertainty for any analog device you will use is half of the smallest measurement on the device</a:t>
            </a:r>
          </a:p>
          <a:p>
            <a:pPr lvl="1"/>
            <a:r>
              <a:rPr lang="en-US" sz="3200" dirty="0"/>
              <a:t>For a meter stick that is 0.5 mm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228217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F9C27-9201-4C8A-9348-B56460AF0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Need To Know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AF5C9-E2F9-42D8-BDF8-0782CD353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When you quote uncertainty you use the ± symbol to denote the range we are uncertain in</a:t>
            </a:r>
          </a:p>
          <a:p>
            <a:r>
              <a:rPr lang="en-US" sz="3600" dirty="0"/>
              <a:t>We quote our uncertainty to 1 digit</a:t>
            </a:r>
          </a:p>
          <a:p>
            <a:r>
              <a:rPr lang="en-US" sz="3600" dirty="0"/>
              <a:t>The place value where the uncertainty begins is the place value where our measurement ends</a:t>
            </a:r>
          </a:p>
          <a:p>
            <a:pPr lvl="1"/>
            <a:r>
              <a:rPr lang="en-US" sz="3200" dirty="0"/>
              <a:t>Ex: 25.21 ± 0.03 cm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39716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5CA3A-F717-42AA-B0F2-90DA0A09E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Do You Know How to Use a Ruler?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AE3F9-D3C8-49AF-8721-96805FEF6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/>
              <a:t>Use a ruler to measure the width of your page</a:t>
            </a:r>
          </a:p>
          <a:p>
            <a:endParaRPr lang="en-CA" sz="4000" dirty="0"/>
          </a:p>
          <a:p>
            <a:endParaRPr lang="en-CA" sz="4000" dirty="0"/>
          </a:p>
          <a:p>
            <a:r>
              <a:rPr lang="en-CA" sz="4000" dirty="0"/>
              <a:t>Why do we measure something?</a:t>
            </a:r>
          </a:p>
        </p:txBody>
      </p:sp>
    </p:spTree>
    <p:extLst>
      <p:ext uri="{BB962C8B-B14F-4D97-AF65-F5344CB8AC3E}">
        <p14:creationId xmlns:p14="http://schemas.microsoft.com/office/powerpoint/2010/main" val="1516725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AE48B-F16B-4700-8F46-AF42E86E6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Measuring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9146C-FE61-412F-A678-6B2C31CFC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5190"/>
            <a:ext cx="10515600" cy="4351338"/>
          </a:xfrm>
        </p:spPr>
        <p:txBody>
          <a:bodyPr>
            <a:normAutofit/>
          </a:bodyPr>
          <a:lstStyle/>
          <a:p>
            <a:r>
              <a:rPr lang="en-CA" sz="3600" dirty="0"/>
              <a:t>There are two types of measuring devices:</a:t>
            </a:r>
          </a:p>
          <a:p>
            <a:pPr lvl="1"/>
            <a:r>
              <a:rPr lang="en-CA" sz="3200" dirty="0"/>
              <a:t>Analog </a:t>
            </a:r>
          </a:p>
          <a:p>
            <a:pPr lvl="1"/>
            <a:r>
              <a:rPr lang="en-CA" sz="3200" dirty="0"/>
              <a:t>Digital</a:t>
            </a:r>
          </a:p>
          <a:p>
            <a:r>
              <a:rPr lang="en-CA" sz="3600" dirty="0"/>
              <a:t>Analog devices use a scale to give a measurement</a:t>
            </a:r>
          </a:p>
          <a:p>
            <a:pPr lvl="1"/>
            <a:r>
              <a:rPr lang="en-CA" sz="3200" dirty="0"/>
              <a:t>We look where what we are measuring lines up on the scale to take the measurement</a:t>
            </a:r>
          </a:p>
          <a:p>
            <a:r>
              <a:rPr lang="en-CA" sz="3600" dirty="0"/>
              <a:t>Digital devices return a number on a screen</a:t>
            </a:r>
          </a:p>
          <a:p>
            <a:pPr lvl="1"/>
            <a:r>
              <a:rPr lang="en-CA" sz="3200" dirty="0"/>
              <a:t>We read off the number to take the measurement</a:t>
            </a:r>
          </a:p>
        </p:txBody>
      </p:sp>
    </p:spTree>
    <p:extLst>
      <p:ext uri="{BB962C8B-B14F-4D97-AF65-F5344CB8AC3E}">
        <p14:creationId xmlns:p14="http://schemas.microsoft.com/office/powerpoint/2010/main" val="3741421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A63DD-CCC9-471F-9506-0186A8440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Using Analog Measuring Devices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DF28F-7354-453E-AEEF-CC6927926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When reading the scale we look to see where what we are looking at lines up with the scale</a:t>
            </a:r>
          </a:p>
          <a:p>
            <a:r>
              <a:rPr lang="en-CA" sz="3600" dirty="0"/>
              <a:t>Most people just look for the closest marking on the scale to take a measurement but you can look in between the markings</a:t>
            </a:r>
          </a:p>
          <a:p>
            <a:pPr lvl="1"/>
            <a:r>
              <a:rPr lang="en-CA" sz="3200" dirty="0"/>
              <a:t>This gives you an additional decimal value!</a:t>
            </a:r>
          </a:p>
        </p:txBody>
      </p:sp>
    </p:spTree>
    <p:extLst>
      <p:ext uri="{BB962C8B-B14F-4D97-AF65-F5344CB8AC3E}">
        <p14:creationId xmlns:p14="http://schemas.microsoft.com/office/powerpoint/2010/main" val="370213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DD73C-CC5C-4D36-88AB-C3CFF173C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Measured Value Versus Actual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25659-6BBC-457A-94E7-8DAA0D6D7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When we measure something we are never sure that the number we receive is are actual value there is always uncertainty</a:t>
            </a:r>
          </a:p>
          <a:p>
            <a:r>
              <a:rPr lang="en-CA" sz="3600" dirty="0"/>
              <a:t>This uncertainty comes from two sources</a:t>
            </a:r>
          </a:p>
          <a:p>
            <a:pPr lvl="1"/>
            <a:r>
              <a:rPr lang="en-CA" sz="3200" dirty="0"/>
              <a:t>Precision</a:t>
            </a:r>
          </a:p>
          <a:p>
            <a:pPr lvl="1"/>
            <a:r>
              <a:rPr lang="en-CA" sz="3200" dirty="0"/>
              <a:t>Accuracy</a:t>
            </a:r>
          </a:p>
        </p:txBody>
      </p:sp>
    </p:spTree>
    <p:extLst>
      <p:ext uri="{BB962C8B-B14F-4D97-AF65-F5344CB8AC3E}">
        <p14:creationId xmlns:p14="http://schemas.microsoft.com/office/powerpoint/2010/main" val="2186042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46401-A0DC-4CD8-A798-DF7F9D2AD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F2D65-51A3-4595-A644-D46D6FA68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Reflects how much we know about the measurement</a:t>
            </a:r>
          </a:p>
          <a:p>
            <a:r>
              <a:rPr lang="en-CA" sz="3200" dirty="0"/>
              <a:t>The more digits we have, the more information we have about the measurement</a:t>
            </a:r>
          </a:p>
          <a:p>
            <a:pPr lvl="1"/>
            <a:r>
              <a:rPr lang="en-CA" sz="2800" dirty="0"/>
              <a:t>0.5 versus 0.50</a:t>
            </a:r>
          </a:p>
          <a:p>
            <a:r>
              <a:rPr lang="en-CA" sz="3200" dirty="0"/>
              <a:t>The precision of our instrument limits us from getting the actual value </a:t>
            </a:r>
          </a:p>
          <a:p>
            <a:pPr lvl="1"/>
            <a:r>
              <a:rPr lang="en-CA" sz="2800" dirty="0"/>
              <a:t>Where the digits end in our measurement is the precision of the instrument</a:t>
            </a:r>
          </a:p>
          <a:p>
            <a:pPr lvl="1"/>
            <a:r>
              <a:rPr lang="en-CA" sz="2800" dirty="0"/>
              <a:t>The actual value has digits that go on forever!</a:t>
            </a:r>
          </a:p>
        </p:txBody>
      </p:sp>
    </p:spTree>
    <p:extLst>
      <p:ext uri="{BB962C8B-B14F-4D97-AF65-F5344CB8AC3E}">
        <p14:creationId xmlns:p14="http://schemas.microsoft.com/office/powerpoint/2010/main" val="1102080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24932-AEAA-45B1-9CA8-C7D2B63F0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Uncertainty From Precision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B8A25-9F8B-4C81-81D9-65CF638CB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sz="3600" dirty="0"/>
              <a:t>When we take a measurement we know the value we are measuring is in between two markings on the scale</a:t>
            </a:r>
          </a:p>
          <a:p>
            <a:r>
              <a:rPr lang="en-CA" sz="3600" dirty="0"/>
              <a:t>Thus somewhere between these markings is the value we are measuring</a:t>
            </a:r>
          </a:p>
          <a:p>
            <a:pPr lvl="1"/>
            <a:r>
              <a:rPr lang="en-CA" sz="3200" dirty="0"/>
              <a:t>We may say the value is closer to one of the markings or in the center</a:t>
            </a:r>
          </a:p>
          <a:p>
            <a:r>
              <a:rPr lang="en-CA" sz="3600" dirty="0"/>
              <a:t>By measuring this way, our uncertainty from the precision of the instrument is half of a marking on the scale</a:t>
            </a:r>
          </a:p>
        </p:txBody>
      </p:sp>
    </p:spTree>
    <p:extLst>
      <p:ext uri="{BB962C8B-B14F-4D97-AF65-F5344CB8AC3E}">
        <p14:creationId xmlns:p14="http://schemas.microsoft.com/office/powerpoint/2010/main" val="3945494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82AB5-F29F-4425-9868-102D0B7DF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Accuracy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33CD1-11B2-448A-B225-11D6A9BD7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3200" dirty="0"/>
              <a:t>Completely separate from precision!</a:t>
            </a:r>
          </a:p>
          <a:p>
            <a:r>
              <a:rPr lang="en-CA" sz="3200" dirty="0"/>
              <a:t>Accuracy deals with how well your instrument is calibrated and how well you are using the instrument</a:t>
            </a:r>
          </a:p>
          <a:p>
            <a:r>
              <a:rPr lang="en-CA" sz="3200" dirty="0"/>
              <a:t>Calibration deals the alignment of the scale in the instrument</a:t>
            </a:r>
          </a:p>
          <a:p>
            <a:pPr lvl="1"/>
            <a:r>
              <a:rPr lang="en-CA" sz="2800" dirty="0"/>
              <a:t>Is the scale beat up?</a:t>
            </a:r>
          </a:p>
          <a:p>
            <a:pPr lvl="1"/>
            <a:r>
              <a:rPr lang="en-CA" sz="2800" dirty="0"/>
              <a:t>Has the scale moved, will the scale move during measuring?</a:t>
            </a:r>
          </a:p>
          <a:p>
            <a:r>
              <a:rPr lang="en-CA" sz="3200" dirty="0"/>
              <a:t>Use of the instrument relies on technique</a:t>
            </a:r>
          </a:p>
          <a:p>
            <a:pPr lvl="1"/>
            <a:r>
              <a:rPr lang="en-CA" sz="2800" dirty="0"/>
              <a:t>How well you are holding the measurement</a:t>
            </a:r>
          </a:p>
          <a:p>
            <a:pPr lvl="1"/>
            <a:r>
              <a:rPr lang="en-CA" sz="2800" dirty="0"/>
              <a:t>How you look at the scale</a:t>
            </a:r>
          </a:p>
        </p:txBody>
      </p:sp>
    </p:spTree>
    <p:extLst>
      <p:ext uri="{BB962C8B-B14F-4D97-AF65-F5344CB8AC3E}">
        <p14:creationId xmlns:p14="http://schemas.microsoft.com/office/powerpoint/2010/main" val="183529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996C7-0321-454C-90AD-C0D8B5641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Parallax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4D9DC-5D1F-4DE4-84CD-4AA8CAFAE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600" dirty="0"/>
              <a:t>When taking a measurement we typically overlay a scale one what we are measuring</a:t>
            </a:r>
          </a:p>
          <a:p>
            <a:r>
              <a:rPr lang="en-CA" sz="3600" dirty="0"/>
              <a:t>This means there is a distance between the scale and what we are measuring</a:t>
            </a:r>
          </a:p>
          <a:p>
            <a:r>
              <a:rPr lang="en-CA" sz="3600" dirty="0"/>
              <a:t>How we are positioned while looking at affects the measurement we take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90948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867</Words>
  <Application>Microsoft Office PowerPoint</Application>
  <PresentationFormat>Widescreen</PresentationFormat>
  <Paragraphs>120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Lab Skills</vt:lpstr>
      <vt:lpstr>Do You Know How to Use a Ruler?</vt:lpstr>
      <vt:lpstr>Measuring Devices</vt:lpstr>
      <vt:lpstr>Using Analog Measuring Devices </vt:lpstr>
      <vt:lpstr>Measured Value Versus Actual Value</vt:lpstr>
      <vt:lpstr>Precision</vt:lpstr>
      <vt:lpstr>Uncertainty From Precision</vt:lpstr>
      <vt:lpstr>Accuracy</vt:lpstr>
      <vt:lpstr>Parallax</vt:lpstr>
      <vt:lpstr>Parallax</vt:lpstr>
      <vt:lpstr>Ways to Reduce Parallax</vt:lpstr>
      <vt:lpstr>Precision and Accuracy</vt:lpstr>
      <vt:lpstr>Precision and Accuracy</vt:lpstr>
      <vt:lpstr>Precision and Accuracy</vt:lpstr>
      <vt:lpstr>What This Looks Like</vt:lpstr>
      <vt:lpstr>When We Have a Greater Precision</vt:lpstr>
      <vt:lpstr>When We Have a Greater Accuracy</vt:lpstr>
      <vt:lpstr>What you need to know</vt:lpstr>
      <vt:lpstr>What You Need To Know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Skills</dc:title>
  <dc:creator>Evan Morehouse</dc:creator>
  <cp:lastModifiedBy>Morehouse, Evan  (ASD-W)</cp:lastModifiedBy>
  <cp:revision>9</cp:revision>
  <dcterms:created xsi:type="dcterms:W3CDTF">2022-03-23T00:13:13Z</dcterms:created>
  <dcterms:modified xsi:type="dcterms:W3CDTF">2022-03-23T19:45:43Z</dcterms:modified>
</cp:coreProperties>
</file>